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handoutMasterIdLst>
    <p:handoutMasterId r:id="rId13"/>
  </p:handoutMasterIdLst>
  <p:sldIdLst>
    <p:sldId id="320" r:id="rId2"/>
    <p:sldId id="291" r:id="rId3"/>
    <p:sldId id="315" r:id="rId4"/>
    <p:sldId id="316" r:id="rId5"/>
    <p:sldId id="308" r:id="rId6"/>
    <p:sldId id="309" r:id="rId7"/>
    <p:sldId id="276" r:id="rId8"/>
    <p:sldId id="279" r:id="rId9"/>
    <p:sldId id="317" r:id="rId10"/>
    <p:sldId id="31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799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pos="7408" userDrawn="1">
          <p15:clr>
            <a:srgbClr val="A4A3A4"/>
          </p15:clr>
        </p15:guide>
        <p15:guide id="5" pos="3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5" autoAdjust="0"/>
    <p:restoredTop sz="94615" autoAdjust="0"/>
  </p:normalViewPr>
  <p:slideViewPr>
    <p:cSldViewPr showGuides="1">
      <p:cViewPr varScale="1">
        <p:scale>
          <a:sx n="73" d="100"/>
          <a:sy n="73" d="100"/>
        </p:scale>
        <p:origin x="72" y="112"/>
      </p:cViewPr>
      <p:guideLst>
        <p:guide orient="horz" pos="2160"/>
        <p:guide orient="horz" pos="799"/>
        <p:guide pos="3840"/>
        <p:guide pos="7408"/>
        <p:guide pos="301"/>
      </p:guideLst>
    </p:cSldViewPr>
  </p:slideViewPr>
  <p:outlineViewPr>
    <p:cViewPr>
      <p:scale>
        <a:sx n="33" d="100"/>
        <a:sy n="33" d="100"/>
      </p:scale>
      <p:origin x="0" y="581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0"/>
    </p:cViewPr>
  </p:sorterViewPr>
  <p:notesViewPr>
    <p:cSldViewPr showGuides="1">
      <p:cViewPr varScale="1">
        <p:scale>
          <a:sx n="54" d="100"/>
          <a:sy n="54" d="100"/>
        </p:scale>
        <p:origin x="-284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A697C-5849-4DDF-A6C8-08E6893940F4}" type="datetimeFigureOut">
              <a:rPr lang="en-AU" smtClean="0"/>
              <a:pPr/>
              <a:t>18/10/2022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014AF-979A-46D9-9B43-4C67319580D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4441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92BC2-9435-4D31-AEB3-5D5877AD6447}" type="datetimeFigureOut">
              <a:rPr lang="en-AU" smtClean="0"/>
              <a:pPr/>
              <a:t>18/10/2022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496215-5E4C-414D-A8DB-C38AA7CF7C2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3183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FB832-910F-4BFD-2343-3E3DDDD22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12CBC9-8451-8C3A-10B7-B8F969EB4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821AC-2914-181A-8597-6516DF07E2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D5384-376E-58CB-94AC-7FEB6BD7A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9AFDC-A199-39F0-6E48-4D6807594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810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ADE52-CD61-3715-3F3E-5F992D717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5405F-E609-0AAD-3AD6-124F199367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1D72E-575E-EA14-6782-39B83DA1E4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5A291-0011-7F13-53B6-58C8970AA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99CE3-990B-149E-D5B3-D4CA48BEE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1116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A1327E-966E-45B4-C020-5AF3735386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ADBE80-584D-C35C-CD5D-2043843C06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860B0-CCC0-D2E6-EDB5-BAA49D4887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33C99-91A4-48C2-87D2-B8EB546F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3A6709-51CF-68F1-3FAF-D14F28DB5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5068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BAA5-9714-5461-503D-2DA264FC7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76C1D-266F-9E7C-0060-73AE356F2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97202-9F8A-3604-212B-5B88503BDB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6E0C5-F9D9-DA72-B134-F3A2CCEC9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CFDD6-EA08-47FD-0A64-EFB3BD99E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6677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DB14F-FCD8-B228-939B-0799E7E5D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30669-40A9-1168-05FB-557B67D16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39DB6-FC79-1740-69AC-027D0DC3E8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65FCE-A3B8-ACF2-96C4-3CBB6ABDC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A91C6-E895-D511-ADE4-C5FCA4C8D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301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2B247-3591-7418-D1E6-83E750882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22D47-CBCD-A12C-66CD-44F369FF62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453C89-853C-2A5F-6590-094C603E2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494E5-26A0-30CE-B837-9D06D86EFE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EAE951-246C-52AB-E0FD-23BF8389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DC57F-85DD-587B-F9D5-E82AC5E88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8381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C0715-3BB9-8109-560B-9A0AFEE24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805941-99EF-7195-7CE5-F4A011DBA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536588-B0CA-7E07-6E66-394C1A4F0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81B791-D33D-B494-08F5-0AE4D7C3D7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48F43A-A8E9-E460-9E88-299F12D4CB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FF159F-3AB1-D74F-186E-1610135A68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1431FF-F0DC-569F-8030-1127640CF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773A7E-224D-2BF8-E7C7-8E59E9B04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6723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52DAF-5C49-7924-8BE5-72E3EDA04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DACD1-D3FC-3B7F-C995-FDC25A2E76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D12DE-4AEB-1AFE-1BB4-6393E9515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E4415B-8D3F-E97A-22B3-50F256364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980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A22A7A-67B8-4AB0-4DB6-5E1A2CC071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CF410C-9B1C-8969-520F-5BC54C1B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1DE949-108A-6D16-8495-CA32802C7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647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8D761-531E-AE24-4C4C-29E59BAE2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7B1E1-31B5-BA25-33EB-58A0FA7E4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04A30-28ED-2957-49BC-52810C2404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DDADB-A219-5472-8935-8EB039F820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135C6C-64AF-ACD7-DA89-6C46ACF8B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45A0D-7036-998D-164F-FE9134294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8231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F357E-7068-F863-640D-F07B155AA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1C3ABC-8EDA-4009-E4AE-E21F5A135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A78E1-133F-775C-C2F0-A698C7A1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94348-6868-9D9B-27C3-E1B77F0FF4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8FC24D-4F23-38CB-57A8-8136EA70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2C2F9-D616-A108-4C79-2FB876D4E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1788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840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868907" y="177001"/>
            <a:ext cx="7548789" cy="172819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AU" sz="20000" dirty="0"/>
              <a:t>APSIM </a:t>
            </a:r>
            <a:endParaRPr lang="en-AU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868907" y="2420888"/>
            <a:ext cx="7621959" cy="133156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AU" sz="6600" dirty="0"/>
              <a:t>Vision and Strategy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Neil Huth and Dean Holzworth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1141C2-1D78-A1B7-1518-D30D63F33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927648" cy="695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003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868907" y="177001"/>
            <a:ext cx="7548789" cy="80372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AU" sz="5400" dirty="0"/>
              <a:t>Take home messages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795737" y="1124744"/>
            <a:ext cx="7621959" cy="3779838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APSIM Next Generation is well established</a:t>
            </a:r>
          </a:p>
          <a:p>
            <a:r>
              <a:rPr lang="en-AU" dirty="0"/>
              <a:t>APSIM Classic is not being maintained</a:t>
            </a:r>
          </a:p>
          <a:p>
            <a:r>
              <a:rPr lang="en-AU" dirty="0"/>
              <a:t>APSIM Licence, Funding Support and CSIRO strategy require value from projects to captured for the greater good.</a:t>
            </a:r>
          </a:p>
          <a:p>
            <a:r>
              <a:rPr lang="en-AU" dirty="0"/>
              <a:t>Good things happen when we </a:t>
            </a:r>
            <a:r>
              <a:rPr lang="en-AU"/>
              <a:t>do this</a:t>
            </a:r>
            <a:endParaRPr lang="en-AU" dirty="0"/>
          </a:p>
          <a:p>
            <a:r>
              <a:rPr lang="en-AU" dirty="0"/>
              <a:t>Engage with the software team to ensure APSIM continues to meet your needs</a:t>
            </a:r>
          </a:p>
          <a:p>
            <a:pPr lvl="1"/>
            <a:r>
              <a:rPr lang="en-AU" dirty="0"/>
              <a:t>Engaging team members in projects</a:t>
            </a:r>
          </a:p>
          <a:p>
            <a:pPr lvl="1"/>
            <a:r>
              <a:rPr lang="en-AU" dirty="0"/>
              <a:t>Supporting training of your team members</a:t>
            </a:r>
          </a:p>
          <a:p>
            <a:r>
              <a:rPr lang="en-AU" dirty="0"/>
              <a:t>Be part of the solution to your problems.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1141C2-1D78-A1B7-1518-D30D63F33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927648" cy="695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37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868907" y="177001"/>
            <a:ext cx="7548789" cy="172819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AU" sz="5400" dirty="0"/>
              <a:t>APSIM Next Generation: Why aren’t you using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868907" y="1916832"/>
            <a:ext cx="7621959" cy="3779838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First released August 2015</a:t>
            </a:r>
          </a:p>
          <a:p>
            <a:r>
              <a:rPr lang="en-AU" dirty="0"/>
              <a:t>APSIM 7.8 2016 was last CSIRO Software Team involvement.</a:t>
            </a:r>
          </a:p>
          <a:p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167AF4-316F-4221-A9B0-F8F20E50E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122" y="3500785"/>
            <a:ext cx="6144958" cy="27949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1141C2-1D78-A1B7-1518-D30D63F33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2927648" cy="695831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5CE469-1FA4-BF1C-52EA-CC95B2116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5"/>
            <a:ext cx="12192000" cy="68566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5E4E9D-464F-4E89-A576-D0D4BB70D3B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75984" y="1268413"/>
            <a:ext cx="11282362" cy="852487"/>
          </a:xfrm>
          <a:prstGeom prst="rect">
            <a:avLst/>
          </a:prstGeo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Current plant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C6DA2-50B6-46DB-AA09-E8AFB80F98A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19436" y="2636912"/>
            <a:ext cx="2557463" cy="45720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AU" sz="2400" dirty="0" err="1">
                <a:solidFill>
                  <a:schemeClr val="bg1"/>
                </a:solidFill>
              </a:rPr>
              <a:t>AgPasture</a:t>
            </a:r>
            <a:r>
              <a:rPr lang="en-AU" sz="2400" dirty="0">
                <a:solidFill>
                  <a:schemeClr val="bg1"/>
                </a:solidFill>
              </a:rPr>
              <a:t> (x11)</a:t>
            </a:r>
          </a:p>
          <a:p>
            <a:r>
              <a:rPr lang="en-AU" sz="2400" dirty="0">
                <a:solidFill>
                  <a:schemeClr val="bg1"/>
                </a:solidFill>
              </a:rPr>
              <a:t>Barley</a:t>
            </a:r>
          </a:p>
          <a:p>
            <a:r>
              <a:rPr lang="en-AU" sz="2400" dirty="0">
                <a:solidFill>
                  <a:schemeClr val="bg1"/>
                </a:solidFill>
              </a:rPr>
              <a:t>Canola</a:t>
            </a:r>
          </a:p>
          <a:p>
            <a:r>
              <a:rPr lang="en-AU" sz="2400" dirty="0">
                <a:solidFill>
                  <a:schemeClr val="bg1"/>
                </a:solidFill>
              </a:rPr>
              <a:t>Chickpea</a:t>
            </a:r>
          </a:p>
          <a:p>
            <a:r>
              <a:rPr lang="en-AU" sz="2400" dirty="0">
                <a:solidFill>
                  <a:schemeClr val="bg1"/>
                </a:solidFill>
              </a:rPr>
              <a:t>Chicory</a:t>
            </a:r>
          </a:p>
          <a:p>
            <a:r>
              <a:rPr lang="en-AU" sz="2400" dirty="0">
                <a:solidFill>
                  <a:schemeClr val="bg1"/>
                </a:solidFill>
              </a:rPr>
              <a:t>Eucalyptus </a:t>
            </a:r>
          </a:p>
          <a:p>
            <a:r>
              <a:rPr lang="en-AU" sz="2400" dirty="0" err="1">
                <a:solidFill>
                  <a:schemeClr val="bg1"/>
                </a:solidFill>
              </a:rPr>
              <a:t>FodderBeet</a:t>
            </a:r>
            <a:endParaRPr lang="en-AU" sz="2400" dirty="0">
              <a:solidFill>
                <a:schemeClr val="bg1"/>
              </a:solidFill>
            </a:endParaRPr>
          </a:p>
          <a:p>
            <a:r>
              <a:rPr lang="en-AU" sz="2400" dirty="0" err="1">
                <a:solidFill>
                  <a:schemeClr val="bg1"/>
                </a:solidFill>
              </a:rPr>
              <a:t>Gliricidia</a:t>
            </a:r>
            <a:endParaRPr lang="en-AU" sz="2400" dirty="0">
              <a:solidFill>
                <a:schemeClr val="bg1"/>
              </a:solidFill>
            </a:endParaRPr>
          </a:p>
          <a:p>
            <a:r>
              <a:rPr lang="en-AU" sz="2400" dirty="0">
                <a:solidFill>
                  <a:schemeClr val="bg1"/>
                </a:solidFill>
              </a:rPr>
              <a:t>Grapevine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F9993F9-9D44-41DB-A63F-F061F846D33A}"/>
              </a:ext>
            </a:extLst>
          </p:cNvPr>
          <p:cNvSpPr txBox="1">
            <a:spLocks/>
          </p:cNvSpPr>
          <p:nvPr/>
        </p:nvSpPr>
        <p:spPr>
          <a:xfrm>
            <a:off x="7140116" y="2710225"/>
            <a:ext cx="5184576" cy="532354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16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8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0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>
                <a:solidFill>
                  <a:schemeClr val="bg1"/>
                </a:solidFill>
              </a:rPr>
              <a:t>Slurp</a:t>
            </a:r>
          </a:p>
          <a:p>
            <a:r>
              <a:rPr lang="en-AU" dirty="0">
                <a:solidFill>
                  <a:schemeClr val="bg1"/>
                </a:solidFill>
              </a:rPr>
              <a:t>Soybean</a:t>
            </a:r>
          </a:p>
          <a:p>
            <a:r>
              <a:rPr lang="en-AU" dirty="0">
                <a:solidFill>
                  <a:schemeClr val="bg1"/>
                </a:solidFill>
              </a:rPr>
              <a:t>Sugarcane</a:t>
            </a:r>
          </a:p>
          <a:p>
            <a:r>
              <a:rPr lang="en-AU" dirty="0">
                <a:solidFill>
                  <a:schemeClr val="bg1"/>
                </a:solidFill>
              </a:rPr>
              <a:t>Wheat</a:t>
            </a:r>
          </a:p>
          <a:p>
            <a:r>
              <a:rPr lang="en-AU" dirty="0" err="1">
                <a:solidFill>
                  <a:schemeClr val="bg1"/>
                </a:solidFill>
              </a:rPr>
              <a:t>WhiteClover</a:t>
            </a:r>
            <a:endParaRPr lang="en-AU" dirty="0">
              <a:solidFill>
                <a:schemeClr val="bg1"/>
              </a:solidFill>
            </a:endParaRPr>
          </a:p>
          <a:p>
            <a:r>
              <a:rPr lang="en-AU" dirty="0" err="1">
                <a:solidFill>
                  <a:schemeClr val="bg1"/>
                </a:solidFill>
              </a:rPr>
              <a:t>Mungbean</a:t>
            </a:r>
            <a:endParaRPr lang="en-AU" dirty="0">
              <a:solidFill>
                <a:schemeClr val="bg1"/>
              </a:solidFill>
            </a:endParaRPr>
          </a:p>
          <a:p>
            <a:r>
              <a:rPr lang="en-AU" dirty="0">
                <a:solidFill>
                  <a:schemeClr val="bg1"/>
                </a:solidFill>
              </a:rPr>
              <a:t>Sorghum </a:t>
            </a:r>
          </a:p>
          <a:p>
            <a:r>
              <a:rPr lang="en-AU" dirty="0">
                <a:solidFill>
                  <a:schemeClr val="bg1"/>
                </a:solidFill>
              </a:rPr>
              <a:t>Upland Rice *</a:t>
            </a:r>
          </a:p>
          <a:p>
            <a:r>
              <a:rPr lang="en-AU" dirty="0">
                <a:solidFill>
                  <a:schemeClr val="bg1"/>
                </a:solidFill>
              </a:rPr>
              <a:t>Forage Brassica *</a:t>
            </a:r>
          </a:p>
          <a:p>
            <a:r>
              <a:rPr lang="en-AU" dirty="0" err="1">
                <a:solidFill>
                  <a:schemeClr val="bg1"/>
                </a:solidFill>
              </a:rPr>
              <a:t>GrazPlan</a:t>
            </a:r>
            <a:r>
              <a:rPr lang="en-AU" dirty="0">
                <a:solidFill>
                  <a:schemeClr val="bg1"/>
                </a:solidFill>
              </a:rPr>
              <a:t> Pasture *</a:t>
            </a:r>
          </a:p>
          <a:p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9EBDE61-986E-980B-9132-195043175445}"/>
              </a:ext>
            </a:extLst>
          </p:cNvPr>
          <p:cNvSpPr txBox="1">
            <a:spLocks/>
          </p:cNvSpPr>
          <p:nvPr/>
        </p:nvSpPr>
        <p:spPr>
          <a:xfrm>
            <a:off x="4079776" y="2636912"/>
            <a:ext cx="2557463" cy="45720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400" dirty="0">
                <a:solidFill>
                  <a:schemeClr val="bg1"/>
                </a:solidFill>
              </a:rPr>
              <a:t>Maize</a:t>
            </a:r>
          </a:p>
          <a:p>
            <a:r>
              <a:rPr lang="en-AU" sz="2400" dirty="0">
                <a:solidFill>
                  <a:schemeClr val="bg1"/>
                </a:solidFill>
              </a:rPr>
              <a:t>Oats</a:t>
            </a:r>
          </a:p>
          <a:p>
            <a:r>
              <a:rPr lang="en-AU" sz="2400" dirty="0">
                <a:solidFill>
                  <a:schemeClr val="bg1"/>
                </a:solidFill>
              </a:rPr>
              <a:t>Oil Palm</a:t>
            </a:r>
          </a:p>
          <a:p>
            <a:r>
              <a:rPr lang="en-AU" sz="2400" dirty="0">
                <a:solidFill>
                  <a:schemeClr val="bg1"/>
                </a:solidFill>
              </a:rPr>
              <a:t>Peanut</a:t>
            </a:r>
          </a:p>
          <a:p>
            <a:r>
              <a:rPr lang="en-AU" sz="2400" dirty="0">
                <a:solidFill>
                  <a:schemeClr val="bg1"/>
                </a:solidFill>
              </a:rPr>
              <a:t>Pinus</a:t>
            </a:r>
          </a:p>
          <a:p>
            <a:r>
              <a:rPr lang="en-AU" sz="2400" dirty="0" err="1">
                <a:solidFill>
                  <a:schemeClr val="bg1"/>
                </a:solidFill>
              </a:rPr>
              <a:t>Plaintain</a:t>
            </a:r>
            <a:endParaRPr lang="en-AU" sz="2400" dirty="0">
              <a:solidFill>
                <a:schemeClr val="bg1"/>
              </a:solidFill>
            </a:endParaRPr>
          </a:p>
          <a:p>
            <a:r>
              <a:rPr lang="en-AU" sz="2400" dirty="0">
                <a:solidFill>
                  <a:schemeClr val="bg1"/>
                </a:solidFill>
              </a:rPr>
              <a:t>Potato</a:t>
            </a:r>
          </a:p>
          <a:p>
            <a:r>
              <a:rPr lang="en-AU" sz="2400" dirty="0" err="1">
                <a:solidFill>
                  <a:schemeClr val="bg1"/>
                </a:solidFill>
              </a:rPr>
              <a:t>RedClover</a:t>
            </a:r>
            <a:endParaRPr lang="en-AU" sz="2400" dirty="0">
              <a:solidFill>
                <a:schemeClr val="bg1"/>
              </a:solidFill>
            </a:endParaRPr>
          </a:p>
          <a:p>
            <a:r>
              <a:rPr lang="en-AU" sz="2400" dirty="0">
                <a:solidFill>
                  <a:schemeClr val="bg1"/>
                </a:solidFill>
              </a:rPr>
              <a:t>Scrum</a:t>
            </a:r>
          </a:p>
          <a:p>
            <a:endParaRPr lang="en-AU" sz="2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01E68A-82C7-02E4-1657-974E8D25E921}"/>
              </a:ext>
            </a:extLst>
          </p:cNvPr>
          <p:cNvSpPr txBox="1"/>
          <p:nvPr/>
        </p:nvSpPr>
        <p:spPr>
          <a:xfrm>
            <a:off x="9984432" y="6489924"/>
            <a:ext cx="6162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AU" dirty="0">
                <a:solidFill>
                  <a:schemeClr val="bg1"/>
                </a:solidFill>
              </a:rPr>
              <a:t>* </a:t>
            </a:r>
            <a:r>
              <a:rPr lang="en-AU" sz="1800" dirty="0">
                <a:solidFill>
                  <a:schemeClr val="bg1"/>
                </a:solidFill>
              </a:rPr>
              <a:t>Under Development</a:t>
            </a:r>
          </a:p>
        </p:txBody>
      </p:sp>
    </p:spTree>
    <p:extLst>
      <p:ext uri="{BB962C8B-B14F-4D97-AF65-F5344CB8AC3E}">
        <p14:creationId xmlns:p14="http://schemas.microsoft.com/office/powerpoint/2010/main" val="182280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F18D6D-8303-AC0F-0586-8C09BCC60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28322"/>
            <a:ext cx="12192000" cy="91422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5E4E9D-464F-4E89-A576-D0D4BB70D3B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63352" y="389840"/>
            <a:ext cx="6122466" cy="852487"/>
          </a:xfrm>
          <a:prstGeom prst="rect">
            <a:avLst/>
          </a:prstGeom>
        </p:spPr>
        <p:txBody>
          <a:bodyPr/>
          <a:lstStyle/>
          <a:p>
            <a:r>
              <a:rPr lang="en-AU" b="1" dirty="0">
                <a:solidFill>
                  <a:schemeClr val="bg1"/>
                </a:solidFill>
              </a:rPr>
              <a:t>Other models/features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C6DA2-50B6-46DB-AA09-E8AFB80F98A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63352" y="2852936"/>
            <a:ext cx="10657184" cy="493204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AU" sz="2400" dirty="0">
                <a:solidFill>
                  <a:schemeClr val="bg1"/>
                </a:solidFill>
              </a:rPr>
              <a:t>Stock Model (Cattle, Sheep)</a:t>
            </a:r>
          </a:p>
          <a:p>
            <a:r>
              <a:rPr lang="en-AU" sz="2400" dirty="0">
                <a:solidFill>
                  <a:schemeClr val="bg1"/>
                </a:solidFill>
              </a:rPr>
              <a:t>Grazing impacts on crops</a:t>
            </a:r>
          </a:p>
          <a:p>
            <a:r>
              <a:rPr lang="en-AU" sz="2400" dirty="0">
                <a:solidFill>
                  <a:schemeClr val="bg1"/>
                </a:solidFill>
              </a:rPr>
              <a:t>Nutrient model for flexibility in modelling C &amp; N dynamics</a:t>
            </a:r>
          </a:p>
          <a:p>
            <a:r>
              <a:rPr lang="en-AU" sz="2400" dirty="0">
                <a:solidFill>
                  <a:schemeClr val="bg1"/>
                </a:solidFill>
              </a:rPr>
              <a:t>Soil P Model implemented, but no response in crops</a:t>
            </a:r>
          </a:p>
          <a:p>
            <a:r>
              <a:rPr lang="en-AU" sz="2400" dirty="0">
                <a:solidFill>
                  <a:schemeClr val="bg1"/>
                </a:solidFill>
              </a:rPr>
              <a:t>Pest/disease model (e.g. rust, black leg, mouse damage) with impacts on crops.</a:t>
            </a:r>
          </a:p>
          <a:p>
            <a:r>
              <a:rPr lang="en-AU" sz="2400" dirty="0">
                <a:solidFill>
                  <a:schemeClr val="bg1"/>
                </a:solidFill>
              </a:rPr>
              <a:t>SWIM3 – Richards’ Equation water balance</a:t>
            </a:r>
          </a:p>
          <a:p>
            <a:r>
              <a:rPr lang="en-AU" sz="2400" dirty="0">
                <a:solidFill>
                  <a:schemeClr val="bg1"/>
                </a:solidFill>
              </a:rPr>
              <a:t>Morris and </a:t>
            </a:r>
            <a:r>
              <a:rPr lang="en-AU" sz="2400" dirty="0" err="1">
                <a:solidFill>
                  <a:schemeClr val="bg1"/>
                </a:solidFill>
              </a:rPr>
              <a:t>Sobol</a:t>
            </a:r>
            <a:r>
              <a:rPr lang="en-AU" sz="2400" dirty="0">
                <a:solidFill>
                  <a:schemeClr val="bg1"/>
                </a:solidFill>
              </a:rPr>
              <a:t> Sensitivity Analyses</a:t>
            </a:r>
          </a:p>
          <a:p>
            <a:r>
              <a:rPr lang="en-AU" sz="2400" dirty="0">
                <a:solidFill>
                  <a:schemeClr val="bg1"/>
                </a:solidFill>
              </a:rPr>
              <a:t>Better System for Experiments</a:t>
            </a:r>
          </a:p>
          <a:p>
            <a:r>
              <a:rPr lang="en-AU" sz="2400" dirty="0">
                <a:solidFill>
                  <a:schemeClr val="bg1"/>
                </a:solidFill>
              </a:rPr>
              <a:t>Faster Runtime</a:t>
            </a:r>
          </a:p>
          <a:p>
            <a:endParaRPr lang="en-AU" sz="2400" dirty="0">
              <a:solidFill>
                <a:schemeClr val="bg1"/>
              </a:solidFill>
            </a:endParaRPr>
          </a:p>
          <a:p>
            <a:endParaRPr lang="en-A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565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2BAE6BE-EBBA-F4C3-0A5E-268B85B3B144}"/>
              </a:ext>
            </a:extLst>
          </p:cNvPr>
          <p:cNvGrpSpPr/>
          <p:nvPr/>
        </p:nvGrpSpPr>
        <p:grpSpPr>
          <a:xfrm>
            <a:off x="263352" y="1844824"/>
            <a:ext cx="11665296" cy="4738537"/>
            <a:chOff x="1524001" y="3415715"/>
            <a:chExt cx="8805261" cy="261404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40374" y="3438503"/>
              <a:ext cx="2946179" cy="2568464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52942" y="3438503"/>
              <a:ext cx="2676320" cy="255407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24001" y="3415715"/>
              <a:ext cx="3049713" cy="261404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28D9C70-2CF3-D4D4-F072-925309968DE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627"/>
          <a:stretch/>
        </p:blipFill>
        <p:spPr>
          <a:xfrm>
            <a:off x="509800" y="895970"/>
            <a:ext cx="3633785" cy="7448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6F55E4-8964-A190-01AB-F97D877879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1904" y="729892"/>
            <a:ext cx="2016224" cy="11149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9178B06-7501-2B51-C8D7-0992D00C14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5564" y="764704"/>
            <a:ext cx="1114932" cy="111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34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151784" y="274638"/>
            <a:ext cx="8040216" cy="85248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A better way to build plant models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872" y="980728"/>
            <a:ext cx="5976664" cy="518673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151784" y="6239053"/>
            <a:ext cx="74170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200" dirty="0"/>
              <a:t>Brown HE, Huth NI, Holzworth DP, Teixeira EI, Zyskowski RF, Hargreaves JNG, Moot DJ (2014a) </a:t>
            </a:r>
            <a:r>
              <a:rPr lang="en-AU" sz="1200" u="sng" dirty="0"/>
              <a:t>Plant Modelling Framework: Software for building and running crop models on the APSIM platform</a:t>
            </a:r>
            <a:r>
              <a:rPr lang="en-AU" sz="1200" dirty="0"/>
              <a:t>. </a:t>
            </a:r>
            <a:r>
              <a:rPr lang="en-AU" sz="1200" i="1" dirty="0"/>
              <a:t>Environmental Modelling &amp; Software</a:t>
            </a:r>
            <a:r>
              <a:rPr lang="en-AU" sz="1200" dirty="0"/>
              <a:t> </a:t>
            </a:r>
            <a:r>
              <a:rPr lang="en-AU" sz="1200" b="1" dirty="0"/>
              <a:t>62</a:t>
            </a:r>
            <a:r>
              <a:rPr lang="en-AU" sz="1200" dirty="0"/>
              <a:t>, 385–398. 	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FF2079-71B9-10F3-3150-8BC595623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2643" y="0"/>
            <a:ext cx="3857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75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079776" y="274638"/>
            <a:ext cx="8112224" cy="852487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Better software processes</a:t>
            </a:r>
          </a:p>
        </p:txBody>
      </p:sp>
      <p:pic>
        <p:nvPicPr>
          <p:cNvPr id="6" name="Content Placeholder 5"/>
          <p:cNvPicPr>
            <a:picLocks noGrp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3792" y="1608369"/>
            <a:ext cx="6761163" cy="4968875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2C3B2B-7C4A-2E88-F5CC-51ABE58364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71" r="43009" b="8694"/>
          <a:stretch/>
        </p:blipFill>
        <p:spPr>
          <a:xfrm>
            <a:off x="-8805" y="-12247"/>
            <a:ext cx="3698547" cy="688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038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CAC51F-2829-537F-F4D0-1BEBC9FAC6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01" t="32621" r="10429" b="19587"/>
          <a:stretch/>
        </p:blipFill>
        <p:spPr>
          <a:xfrm>
            <a:off x="1682958" y="698076"/>
            <a:ext cx="10077242" cy="33847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787860" y="157451"/>
            <a:ext cx="8616280" cy="85248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AU" dirty="0"/>
              <a:t>Better testing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1ED3CD-D09C-455E-8DF4-612420044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976" y="4869160"/>
            <a:ext cx="5543600" cy="120513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6C4529D-B6B0-4AF4-9793-D353C60494BD}"/>
              </a:ext>
            </a:extLst>
          </p:cNvPr>
          <p:cNvSpPr/>
          <p:nvPr/>
        </p:nvSpPr>
        <p:spPr>
          <a:xfrm>
            <a:off x="5951984" y="6074290"/>
            <a:ext cx="6048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200" dirty="0" err="1"/>
              <a:t>Moriasi</a:t>
            </a:r>
            <a:r>
              <a:rPr lang="en-AU" sz="1200" dirty="0"/>
              <a:t>, Daniel, Jeff Arnold, Michael Van Liew, Ron </a:t>
            </a:r>
            <a:r>
              <a:rPr lang="en-AU" sz="1200" dirty="0" err="1"/>
              <a:t>Bingner</a:t>
            </a:r>
            <a:r>
              <a:rPr lang="en-AU" sz="1200" dirty="0"/>
              <a:t>, R.D. </a:t>
            </a:r>
            <a:r>
              <a:rPr lang="en-AU" sz="1200" dirty="0" err="1"/>
              <a:t>Harmel</a:t>
            </a:r>
            <a:r>
              <a:rPr lang="en-AU" sz="1200" dirty="0"/>
              <a:t>, and Tamie </a:t>
            </a:r>
            <a:r>
              <a:rPr lang="en-AU" sz="1200" dirty="0" err="1"/>
              <a:t>Veith</a:t>
            </a:r>
            <a:r>
              <a:rPr lang="en-AU" sz="1200" dirty="0"/>
              <a:t>. “</a:t>
            </a:r>
            <a:r>
              <a:rPr lang="en-AU" sz="1200" b="1" dirty="0"/>
              <a:t>Model Evaluation Guidelines for Systematic Quantification of Accuracy in Watershed Simulations</a:t>
            </a:r>
            <a:r>
              <a:rPr lang="en-AU" sz="1200" dirty="0"/>
              <a:t>.” </a:t>
            </a:r>
            <a:r>
              <a:rPr lang="en-AU" sz="1200" i="1" dirty="0"/>
              <a:t>Transactions of the ASABE</a:t>
            </a:r>
            <a:r>
              <a:rPr lang="en-AU" sz="1200" dirty="0"/>
              <a:t> 50 (May 1, 2007).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6B0348-471D-C489-61CD-E87E7C7767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52" t="5464" r="8263" b="6578"/>
          <a:stretch/>
        </p:blipFill>
        <p:spPr>
          <a:xfrm>
            <a:off x="-32752" y="4115699"/>
            <a:ext cx="3608472" cy="271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52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5E387C5-7F7C-D9B7-8C88-7E3230A86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2678483"/>
              </p:ext>
            </p:extLst>
          </p:nvPr>
        </p:nvGraphicFramePr>
        <p:xfrm>
          <a:off x="479376" y="1127017"/>
          <a:ext cx="10972800" cy="54703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193216740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27094701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4232562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215077270"/>
                    </a:ext>
                  </a:extLst>
                </a:gridCol>
              </a:tblGrid>
              <a:tr h="307859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2000">
                          <a:effectLst/>
                        </a:rPr>
                        <a:t>Strategic Priorities</a:t>
                      </a:r>
                      <a:endParaRPr lang="en-A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756019"/>
                  </a:ext>
                </a:extLst>
              </a:tr>
              <a:tr h="4332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dirty="0">
                          <a:solidFill>
                            <a:schemeClr val="tx1"/>
                          </a:solidFill>
                          <a:effectLst/>
                        </a:rPr>
                        <a:t>APSIM is fit for purpose</a:t>
                      </a:r>
                      <a:endParaRPr lang="en-AU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b="1" dirty="0">
                          <a:effectLst/>
                        </a:rPr>
                        <a:t>Sustainable Business Model for Software Development</a:t>
                      </a:r>
                      <a:endParaRPr lang="en-AU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b="1" dirty="0">
                          <a:effectLst/>
                        </a:rPr>
                        <a:t>Ability to Deploy Models at Scale</a:t>
                      </a:r>
                      <a:endParaRPr lang="en-AU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b="1" dirty="0">
                          <a:effectLst/>
                        </a:rPr>
                        <a:t>Improved software processes within CSIRO Agriculture and Food</a:t>
                      </a:r>
                      <a:endParaRPr lang="en-AU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48002"/>
                  </a:ext>
                </a:extLst>
              </a:tr>
              <a:tr h="307859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2000" dirty="0">
                          <a:effectLst/>
                        </a:rPr>
                        <a:t>We’ll Achieve This By…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3302104"/>
                  </a:ext>
                </a:extLst>
              </a:tr>
              <a:tr h="112722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b="0" dirty="0">
                          <a:solidFill>
                            <a:schemeClr val="tx1"/>
                          </a:solidFill>
                          <a:effectLst/>
                        </a:rPr>
                        <a:t>Ensuring that APSIM is useful (models reflect the real world with suitable level of accuracy) and reliable (models execute as intended without failure)</a:t>
                      </a:r>
                      <a:endParaRPr lang="en-AU" sz="14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>
                          <a:effectLst/>
                        </a:rPr>
                        <a:t>Recouping and managing value wherever possible and using this to resource our efforts</a:t>
                      </a:r>
                      <a:endParaRPr lang="en-A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>
                          <a:effectLst/>
                        </a:rPr>
                        <a:t>Building commercial services that can grow with demand through harnessing CSIRO infrastructure and skills</a:t>
                      </a:r>
                      <a:endParaRPr lang="en-A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dirty="0">
                          <a:effectLst/>
                        </a:rPr>
                        <a:t>Providing best practice software processes and mentoring </a:t>
                      </a:r>
                      <a:r>
                        <a:rPr lang="en-AU" sz="1400">
                          <a:effectLst/>
                        </a:rPr>
                        <a:t>for A</a:t>
                      </a:r>
                      <a:r>
                        <a:rPr lang="en-AU" sz="1400" dirty="0">
                          <a:effectLst/>
                        </a:rPr>
                        <a:t>&amp;F staff and collaborators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dirty="0">
                          <a:effectLst/>
                        </a:rPr>
                        <a:t> 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371839"/>
                  </a:ext>
                </a:extLst>
              </a:tr>
              <a:tr h="307859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2000" dirty="0">
                          <a:effectLst/>
                        </a:rPr>
                        <a:t>Success Looks Like…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626115"/>
                  </a:ext>
                </a:extLst>
              </a:tr>
              <a:tr h="2870006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b="0" dirty="0">
                          <a:solidFill>
                            <a:schemeClr val="tx1"/>
                          </a:solidFill>
                          <a:effectLst/>
                        </a:rPr>
                        <a:t>Automated tests ensuring predictive capacity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b="0" dirty="0">
                          <a:solidFill>
                            <a:schemeClr val="tx1"/>
                          </a:solidFill>
                          <a:effectLst/>
                        </a:rPr>
                        <a:t>Better validation data for soil and crop model attributes that matter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b="0" dirty="0">
                          <a:solidFill>
                            <a:schemeClr val="tx1"/>
                          </a:solidFill>
                          <a:effectLst/>
                        </a:rPr>
                        <a:t>Better methods for quantifying model reliability (e.g. uncertainty assessment)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b="0" dirty="0">
                          <a:solidFill>
                            <a:schemeClr val="tx1"/>
                          </a:solidFill>
                          <a:effectLst/>
                        </a:rPr>
                        <a:t>Faster methods for model development and calibration (e.g. automated model data fusion)</a:t>
                      </a:r>
                      <a:endParaRPr lang="en-AU" sz="14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More value from existing and new income streams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Increase access to skilled resources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Commercial IP of value is protected via effective processes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Value is harvested from external projects (data, code, knowledge)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Software metrics monitored to improve efficiency in software development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Important data and models available via services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Every service sits within a robust software process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Every service is developed within a clear IP management plan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Cloud computing is readily accessible for any model application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Key skills accessed from across CSIRO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Inner source approaches for internal software development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Team involvement in other software projects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Training provided to other staff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Staff using our software processes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Rapid development of quality software solutions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Clear oversight by BU leadership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735011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110BE07E-6442-06D9-04BF-9E3C7EE65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1008" y="341328"/>
            <a:ext cx="8601443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AU" altLang="en-US" sz="4000" b="1" dirty="0"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APSIM Team Strategic Plan 2021 to 2023</a:t>
            </a:r>
            <a:endParaRPr lang="en-AU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411377364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</Template>
  <TotalTime>1433</TotalTime>
  <Words>611</Words>
  <Application>Microsoft Office PowerPoint</Application>
  <PresentationFormat>Widescreen</PresentationFormat>
  <Paragraphs>94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Symbol</vt:lpstr>
      <vt:lpstr>Custom Design</vt:lpstr>
      <vt:lpstr>APSIM </vt:lpstr>
      <vt:lpstr>APSIM Next Generation: Why aren’t you using it?</vt:lpstr>
      <vt:lpstr>Current plant models</vt:lpstr>
      <vt:lpstr>Other models/features</vt:lpstr>
      <vt:lpstr>PowerPoint Presentation</vt:lpstr>
      <vt:lpstr>A better way to build plant models</vt:lpstr>
      <vt:lpstr>Better software processes</vt:lpstr>
      <vt:lpstr>Better testing</vt:lpstr>
      <vt:lpstr>PowerPoint Presentation</vt:lpstr>
      <vt:lpstr>Take home messages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Holzworth, Dean (A&amp;F, Toowoomba)</dc:creator>
  <cp:lastModifiedBy>Huth, Neil (A&amp;F, Toowoomba)</cp:lastModifiedBy>
  <cp:revision>79</cp:revision>
  <dcterms:created xsi:type="dcterms:W3CDTF">2017-11-29T03:31:27Z</dcterms:created>
  <dcterms:modified xsi:type="dcterms:W3CDTF">2022-10-17T23:00:05Z</dcterms:modified>
</cp:coreProperties>
</file>

<file path=docProps/thumbnail.jpeg>
</file>